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“Type a quote here.”"/>
          <p:cNvSpPr txBox="1"/>
          <p:nvPr>
            <p:ph type="body" sz="quarter" idx="13"/>
          </p:nvPr>
        </p:nvSpPr>
        <p:spPr>
          <a:xfrm>
            <a:off x="1270000" y="4267200"/>
            <a:ext cx="10464800" cy="850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4" name="–Johnny Appleseed"/>
          <p:cNvSpPr txBox="1"/>
          <p:nvPr>
            <p:ph type="body" sz="quarter" idx="14"/>
          </p:nvPr>
        </p:nvSpPr>
        <p:spPr>
          <a:xfrm>
            <a:off x="1270000" y="6362700"/>
            <a:ext cx="10464800" cy="647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1573807" y="1421425"/>
            <a:ext cx="9855201" cy="5143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75450" y="1408083"/>
            <a:ext cx="4673600" cy="69723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31000" y="2857500"/>
            <a:ext cx="5003800" cy="5588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7396540" y="812918"/>
            <a:ext cx="4660901" cy="298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396540" y="4038718"/>
            <a:ext cx="4660901" cy="4864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25500"/>
            <a:ext cx="6197600" cy="8089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37299" y="9296399"/>
            <a:ext cx="323479" cy="4572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Creation Week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Creation Week</a:t>
            </a:r>
          </a:p>
        </p:txBody>
      </p:sp>
      <p:sp>
        <p:nvSpPr>
          <p:cNvPr id="120" name="Genesis 1:1 -2:3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Genesis 1:1 -2:3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ifferent Interpre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Different Interpretations</a:t>
            </a:r>
          </a:p>
        </p:txBody>
      </p:sp>
      <p:sp>
        <p:nvSpPr>
          <p:cNvPr id="123" name="Literal Vie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Literal View</a:t>
            </a:r>
          </a:p>
          <a:p>
            <a:pPr>
              <a:buBlip>
                <a:blip r:embed="rId2"/>
              </a:buBlip>
            </a:pPr>
            <a:r>
              <a:t>Reconstruction / GAP View</a:t>
            </a:r>
          </a:p>
          <a:p>
            <a:pPr>
              <a:buBlip>
                <a:blip r:embed="rId2"/>
              </a:buBlip>
            </a:pPr>
            <a:r>
              <a:t>Day-Age View</a:t>
            </a:r>
          </a:p>
          <a:p>
            <a:pPr>
              <a:buBlip>
                <a:blip r:embed="rId2"/>
              </a:buBlip>
            </a:pPr>
            <a:r>
              <a:t>Analogous Workweek View</a:t>
            </a:r>
          </a:p>
          <a:p>
            <a:pPr>
              <a:buBlip>
                <a:blip r:embed="rId2"/>
              </a:buBlip>
            </a:pPr>
            <a:r>
              <a:t>Literary View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ay 1 - day &amp; nigh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60502" indent="-460502" defTabSz="572516">
              <a:spcBef>
                <a:spcPts val="2900"/>
              </a:spcBef>
              <a:buBlip>
                <a:blip r:embed="rId2"/>
              </a:buBlip>
              <a:defRPr sz="3724"/>
            </a:pPr>
            <a:r>
              <a:t>Day 1 - day &amp; night</a:t>
            </a:r>
          </a:p>
          <a:p>
            <a:pPr marL="460502" indent="-460502" defTabSz="572516">
              <a:spcBef>
                <a:spcPts val="2900"/>
              </a:spcBef>
              <a:buBlip>
                <a:blip r:embed="rId2"/>
              </a:buBlip>
              <a:defRPr sz="3724"/>
            </a:pPr>
            <a:r>
              <a:t>Day 2 - sky &amp; sea</a:t>
            </a:r>
          </a:p>
          <a:p>
            <a:pPr marL="460502" indent="-460502" defTabSz="572516">
              <a:spcBef>
                <a:spcPts val="2900"/>
              </a:spcBef>
              <a:buBlip>
                <a:blip r:embed="rId2"/>
              </a:buBlip>
              <a:defRPr sz="3724"/>
            </a:pPr>
            <a:r>
              <a:t>Day 3 - land</a:t>
            </a:r>
          </a:p>
          <a:p>
            <a:pPr marL="460502" indent="-460502" defTabSz="572516">
              <a:spcBef>
                <a:spcPts val="2900"/>
              </a:spcBef>
              <a:buBlip>
                <a:blip r:embed="rId2"/>
              </a:buBlip>
              <a:defRPr sz="3724"/>
            </a:pPr>
            <a:r>
              <a:t>Day 4 - sun, moon &amp; stars</a:t>
            </a:r>
          </a:p>
          <a:p>
            <a:pPr marL="460502" indent="-460502" defTabSz="572516">
              <a:spcBef>
                <a:spcPts val="2900"/>
              </a:spcBef>
              <a:buBlip>
                <a:blip r:embed="rId2"/>
              </a:buBlip>
              <a:defRPr sz="3724"/>
            </a:pPr>
            <a:r>
              <a:t>Day 5 - birds &amp; fish</a:t>
            </a:r>
          </a:p>
          <a:p>
            <a:pPr marL="460502" indent="-460502" defTabSz="572516">
              <a:spcBef>
                <a:spcPts val="2900"/>
              </a:spcBef>
              <a:buBlip>
                <a:blip r:embed="rId2"/>
              </a:buBlip>
              <a:defRPr sz="3724"/>
            </a:pPr>
            <a:r>
              <a:t>Day 6 - land animals &amp; human beings</a:t>
            </a:r>
          </a:p>
          <a:p>
            <a:pPr marL="460502" indent="-460502" defTabSz="572516">
              <a:spcBef>
                <a:spcPts val="2900"/>
              </a:spcBef>
              <a:buBlip>
                <a:blip r:embed="rId2"/>
              </a:buBlip>
              <a:defRPr sz="3724"/>
            </a:pPr>
            <a:r>
              <a:t>Day 7 - Rest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Table"/>
          <p:cNvGraphicFramePr/>
          <p:nvPr/>
        </p:nvGraphicFramePr>
        <p:xfrm>
          <a:off x="1270000" y="1168400"/>
          <a:ext cx="10464800" cy="74168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5226050"/>
                <a:gridCol w="5226050"/>
              </a:tblGrid>
              <a:tr h="1324356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3E231A"/>
                          </a:solidFill>
                        </a:rPr>
                        <a:t>Formless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3E231A"/>
                          </a:solidFill>
                        </a:rPr>
                        <a:t>Empty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24356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3E231A"/>
                          </a:solidFill>
                        </a:rPr>
                        <a:t>Day 1: day &amp; night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3E231A"/>
                          </a:solidFill>
                        </a:rPr>
                        <a:t>Day 4: sun, moon and stars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24356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3E231A"/>
                          </a:solidFill>
                        </a:rPr>
                        <a:t>Day 2: sky &amp; sea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3E231A"/>
                          </a:solidFill>
                        </a:rPr>
                        <a:t>Day 5: Birds and fish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24356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3E231A"/>
                          </a:solidFill>
                        </a:rPr>
                        <a:t>Day 3: land</a:t>
                      </a: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3E231A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3E231A"/>
                          </a:solidFill>
                        </a:rPr>
                        <a:t>Day 6: land animals &amp; humans</a:t>
                      </a: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3E231A"/>
                      </a:solidFill>
                      <a:miter lim="400000"/>
                    </a:lnB>
                  </a:tcPr>
                </a:tc>
              </a:tr>
              <a:tr h="1324356">
                <a:tc gridSpan="2"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3E231A"/>
                          </a:solidFill>
                        </a:rPr>
                        <a:t>Day 7: Sabbath Day of Rest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3E231A"/>
                      </a:solidFill>
                      <a:miter lim="400000"/>
                    </a:lnL>
                    <a:lnR w="38100">
                      <a:solidFill>
                        <a:srgbClr val="3E231A"/>
                      </a:solidFill>
                      <a:miter lim="400000"/>
                    </a:lnR>
                    <a:lnT w="38100">
                      <a:solidFill>
                        <a:srgbClr val="3E231A"/>
                      </a:solidFill>
                      <a:miter lim="400000"/>
                    </a:lnT>
                    <a:lnB w="38100">
                      <a:solidFill>
                        <a:srgbClr val="3E231A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1"/>
    </p:bld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